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8" r:id="rId9"/>
    <p:sldId id="289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90" r:id="rId26"/>
    <p:sldId id="291" r:id="rId27"/>
    <p:sldId id="282" r:id="rId28"/>
    <p:sldId id="283" r:id="rId29"/>
    <p:sldId id="284" r:id="rId30"/>
    <p:sldId id="285" r:id="rId31"/>
    <p:sldId id="286" r:id="rId32"/>
    <p:sldId id="287" r:id="rId33"/>
    <p:sldId id="293" r:id="rId34"/>
    <p:sldId id="292" r:id="rId35"/>
    <p:sldId id="294" r:id="rId36"/>
    <p:sldId id="295" r:id="rId37"/>
    <p:sldId id="296" r:id="rId38"/>
    <p:sldId id="297" r:id="rId39"/>
    <p:sldId id="298" r:id="rId40"/>
  </p:sldIdLst>
  <p:sldSz cx="9144000" cy="5143500" type="screen16x9"/>
  <p:notesSz cx="9144000" cy="5143500"/>
  <p:embeddedFontLst>
    <p:embeddedFont>
      <p:font typeface="Arial" panose="020B0604020202020204" pitchFamily="34" charset="0"/>
      <p:regular r:id="rId41"/>
      <p: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31"/>
  </p:normalViewPr>
  <p:slideViewPr>
    <p:cSldViewPr>
      <p:cViewPr varScale="1">
        <p:scale>
          <a:sx n="129" d="100"/>
          <a:sy n="129" d="100"/>
        </p:scale>
        <p:origin x="888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Nota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55D-4141-9F23-E1C578ACA8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55D-4141-9F23-E1C578ACA8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55D-4141-9F23-E1C578ACA88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55D-4141-9F23-E1C578ACA88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55D-4141-9F23-E1C578ACA8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Parcial 1 Práctico</c:v>
                </c:pt>
                <c:pt idx="1">
                  <c:v>Parcial 2 Práctico</c:v>
                </c:pt>
                <c:pt idx="2">
                  <c:v>Parcial 3 Teorico</c:v>
                </c:pt>
                <c:pt idx="3">
                  <c:v>Talleres</c:v>
                </c:pt>
                <c:pt idx="4">
                  <c:v>Proyecto final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0.25</c:v>
                </c:pt>
                <c:pt idx="1">
                  <c:v>0.25</c:v>
                </c:pt>
                <c:pt idx="2">
                  <c:v>0.1</c:v>
                </c:pt>
                <c:pt idx="3">
                  <c:v>0.1</c:v>
                </c:pt>
                <c:pt idx="4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5D-4141-9F23-E1C578ACA88F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589280" y="3233166"/>
            <a:ext cx="7965439" cy="757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6318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70" dirty="0">
                <a:solidFill>
                  <a:srgbClr val="FFFFFF"/>
                </a:solidFill>
              </a:rPr>
              <a:t>Programación </a:t>
            </a:r>
            <a:r>
              <a:rPr sz="4800" spc="215" dirty="0">
                <a:solidFill>
                  <a:srgbClr val="FFFFFF"/>
                </a:solidFill>
              </a:rPr>
              <a:t>en</a:t>
            </a:r>
            <a:r>
              <a:rPr sz="4800" spc="35" dirty="0">
                <a:solidFill>
                  <a:srgbClr val="FFFFFF"/>
                </a:solidFill>
              </a:rPr>
              <a:t> </a:t>
            </a:r>
            <a:r>
              <a:rPr sz="4800" spc="155" dirty="0">
                <a:solidFill>
                  <a:srgbClr val="FFFFFF"/>
                </a:solidFill>
              </a:rPr>
              <a:t>red</a:t>
            </a:r>
            <a:endParaRPr sz="4800"/>
          </a:p>
        </p:txBody>
      </p:sp>
      <p:sp>
        <p:nvSpPr>
          <p:cNvPr id="5" name="object 5"/>
          <p:cNvSpPr txBox="1"/>
          <p:nvPr/>
        </p:nvSpPr>
        <p:spPr>
          <a:xfrm>
            <a:off x="589280" y="3233166"/>
            <a:ext cx="34817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INGENIERÍA</a:t>
            </a:r>
            <a:r>
              <a:rPr sz="24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TELEMÁTICA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Domiciano</a:t>
            </a:r>
            <a:r>
              <a:rPr sz="24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Rincón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D45905F9-ADF3-4844-B3EE-93524AAF4F8F}"/>
              </a:ext>
            </a:extLst>
          </p:cNvPr>
          <p:cNvPicPr/>
          <p:nvPr/>
        </p:nvPicPr>
        <p:blipFill rotWithShape="1">
          <a:blip r:embed="rId2" cstate="print"/>
          <a:srcRect t="-106" r="-65"/>
          <a:stretch/>
        </p:blipFill>
        <p:spPr>
          <a:xfrm>
            <a:off x="0" y="0"/>
            <a:ext cx="9144000" cy="5010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375475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 </a:t>
            </a:r>
            <a:r>
              <a:rPr sz="4800" spc="390" dirty="0">
                <a:solidFill>
                  <a:srgbClr val="FFFFFF"/>
                </a:solidFill>
                <a:latin typeface="Calibri"/>
                <a:cs typeface="Calibri"/>
              </a:rPr>
              <a:t>2 </a:t>
            </a:r>
            <a:r>
              <a:rPr sz="4800" spc="180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4800" spc="-3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14973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TCP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UDP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3281" y="2402169"/>
            <a:ext cx="1104727" cy="83903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7600" y="2402168"/>
            <a:ext cx="1103316" cy="839033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4419600" y="2081042"/>
            <a:ext cx="806450" cy="631190"/>
            <a:chOff x="4191000" y="2229651"/>
            <a:chExt cx="806450" cy="631190"/>
          </a:xfrm>
        </p:grpSpPr>
        <p:sp>
          <p:nvSpPr>
            <p:cNvPr id="6" name="object 6"/>
            <p:cNvSpPr/>
            <p:nvPr/>
          </p:nvSpPr>
          <p:spPr>
            <a:xfrm>
              <a:off x="4191000" y="2784348"/>
              <a:ext cx="806450" cy="76200"/>
            </a:xfrm>
            <a:custGeom>
              <a:avLst/>
              <a:gdLst/>
              <a:ahLst/>
              <a:cxnLst/>
              <a:rect l="l" t="t" r="r" b="b"/>
              <a:pathLst>
                <a:path w="806450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4450"/>
                  </a:lnTo>
                  <a:lnTo>
                    <a:pt x="63500" y="44450"/>
                  </a:lnTo>
                  <a:lnTo>
                    <a:pt x="63500" y="31750"/>
                  </a:lnTo>
                  <a:lnTo>
                    <a:pt x="76200" y="31750"/>
                  </a:lnTo>
                  <a:lnTo>
                    <a:pt x="76200" y="0"/>
                  </a:lnTo>
                  <a:close/>
                </a:path>
                <a:path w="806450" h="76200">
                  <a:moveTo>
                    <a:pt x="730250" y="0"/>
                  </a:moveTo>
                  <a:lnTo>
                    <a:pt x="730250" y="76200"/>
                  </a:lnTo>
                  <a:lnTo>
                    <a:pt x="793750" y="44450"/>
                  </a:lnTo>
                  <a:lnTo>
                    <a:pt x="742950" y="44450"/>
                  </a:lnTo>
                  <a:lnTo>
                    <a:pt x="742950" y="31750"/>
                  </a:lnTo>
                  <a:lnTo>
                    <a:pt x="793750" y="31750"/>
                  </a:lnTo>
                  <a:lnTo>
                    <a:pt x="730250" y="0"/>
                  </a:lnTo>
                  <a:close/>
                </a:path>
                <a:path w="806450" h="76200">
                  <a:moveTo>
                    <a:pt x="76200" y="31750"/>
                  </a:moveTo>
                  <a:lnTo>
                    <a:pt x="63500" y="31750"/>
                  </a:lnTo>
                  <a:lnTo>
                    <a:pt x="63500" y="44450"/>
                  </a:lnTo>
                  <a:lnTo>
                    <a:pt x="76200" y="44450"/>
                  </a:lnTo>
                  <a:lnTo>
                    <a:pt x="76200" y="31750"/>
                  </a:lnTo>
                  <a:close/>
                </a:path>
                <a:path w="806450" h="76200">
                  <a:moveTo>
                    <a:pt x="730250" y="31750"/>
                  </a:moveTo>
                  <a:lnTo>
                    <a:pt x="76200" y="31750"/>
                  </a:lnTo>
                  <a:lnTo>
                    <a:pt x="76200" y="44450"/>
                  </a:lnTo>
                  <a:lnTo>
                    <a:pt x="730250" y="44450"/>
                  </a:lnTo>
                  <a:lnTo>
                    <a:pt x="730250" y="31750"/>
                  </a:lnTo>
                  <a:close/>
                </a:path>
                <a:path w="806450" h="76200">
                  <a:moveTo>
                    <a:pt x="793750" y="31750"/>
                  </a:moveTo>
                  <a:lnTo>
                    <a:pt x="742950" y="31750"/>
                  </a:lnTo>
                  <a:lnTo>
                    <a:pt x="742950" y="44450"/>
                  </a:lnTo>
                  <a:lnTo>
                    <a:pt x="793750" y="44450"/>
                  </a:lnTo>
                  <a:lnTo>
                    <a:pt x="806450" y="38100"/>
                  </a:lnTo>
                  <a:lnTo>
                    <a:pt x="793750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26636" y="2229651"/>
              <a:ext cx="534924" cy="525701"/>
            </a:xfrm>
            <a:prstGeom prst="rect">
              <a:avLst/>
            </a:prstGeom>
          </p:spPr>
        </p:pic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398471-4888-734D-B7AD-C93FDF6DC5B4}"/>
              </a:ext>
            </a:extLst>
          </p:cNvPr>
          <p:cNvCxnSpPr>
            <a:stCxn id="3" idx="3"/>
          </p:cNvCxnSpPr>
          <p:nvPr/>
        </p:nvCxnSpPr>
        <p:spPr>
          <a:xfrm flipV="1">
            <a:off x="2368008" y="2821684"/>
            <a:ext cx="5099592" cy="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D003368-D837-A24A-B863-ABA99C36F535}"/>
              </a:ext>
            </a:extLst>
          </p:cNvPr>
          <p:cNvSpPr txBox="1"/>
          <p:nvPr/>
        </p:nvSpPr>
        <p:spPr>
          <a:xfrm>
            <a:off x="3031998" y="4036765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Síncrona</a:t>
            </a:r>
            <a:endParaRPr lang="en-US" dirty="0"/>
          </a:p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Asíncrona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296754" y="1650531"/>
            <a:ext cx="4482465" cy="1159510"/>
            <a:chOff x="2296754" y="1650531"/>
            <a:chExt cx="4482465" cy="115951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96754" y="1970877"/>
              <a:ext cx="1104727" cy="83903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73938" y="1970877"/>
              <a:ext cx="1104727" cy="83903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45764" y="2351531"/>
              <a:ext cx="2183765" cy="76200"/>
            </a:xfrm>
            <a:custGeom>
              <a:avLst/>
              <a:gdLst/>
              <a:ahLst/>
              <a:cxnLst/>
              <a:rect l="l" t="t" r="r" b="b"/>
              <a:pathLst>
                <a:path w="2183765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4450"/>
                  </a:lnTo>
                  <a:lnTo>
                    <a:pt x="63500" y="44450"/>
                  </a:lnTo>
                  <a:lnTo>
                    <a:pt x="63500" y="31750"/>
                  </a:lnTo>
                  <a:lnTo>
                    <a:pt x="76200" y="31750"/>
                  </a:lnTo>
                  <a:lnTo>
                    <a:pt x="76200" y="0"/>
                  </a:lnTo>
                  <a:close/>
                </a:path>
                <a:path w="2183765" h="76200">
                  <a:moveTo>
                    <a:pt x="2107565" y="0"/>
                  </a:moveTo>
                  <a:lnTo>
                    <a:pt x="2107565" y="76200"/>
                  </a:lnTo>
                  <a:lnTo>
                    <a:pt x="2171065" y="44450"/>
                  </a:lnTo>
                  <a:lnTo>
                    <a:pt x="2120265" y="44450"/>
                  </a:lnTo>
                  <a:lnTo>
                    <a:pt x="2120265" y="31750"/>
                  </a:lnTo>
                  <a:lnTo>
                    <a:pt x="2171065" y="31750"/>
                  </a:lnTo>
                  <a:lnTo>
                    <a:pt x="2107565" y="0"/>
                  </a:lnTo>
                  <a:close/>
                </a:path>
                <a:path w="2183765" h="76200">
                  <a:moveTo>
                    <a:pt x="76200" y="31750"/>
                  </a:moveTo>
                  <a:lnTo>
                    <a:pt x="63500" y="31750"/>
                  </a:lnTo>
                  <a:lnTo>
                    <a:pt x="63500" y="44450"/>
                  </a:lnTo>
                  <a:lnTo>
                    <a:pt x="76200" y="44450"/>
                  </a:lnTo>
                  <a:lnTo>
                    <a:pt x="76200" y="31750"/>
                  </a:lnTo>
                  <a:close/>
                </a:path>
                <a:path w="2183765" h="76200">
                  <a:moveTo>
                    <a:pt x="2107565" y="31750"/>
                  </a:moveTo>
                  <a:lnTo>
                    <a:pt x="76200" y="31750"/>
                  </a:lnTo>
                  <a:lnTo>
                    <a:pt x="76200" y="44450"/>
                  </a:lnTo>
                  <a:lnTo>
                    <a:pt x="2107565" y="44450"/>
                  </a:lnTo>
                  <a:lnTo>
                    <a:pt x="2107565" y="31750"/>
                  </a:lnTo>
                  <a:close/>
                </a:path>
                <a:path w="2183765" h="76200">
                  <a:moveTo>
                    <a:pt x="2171065" y="31750"/>
                  </a:moveTo>
                  <a:lnTo>
                    <a:pt x="2120265" y="31750"/>
                  </a:lnTo>
                  <a:lnTo>
                    <a:pt x="2120265" y="44450"/>
                  </a:lnTo>
                  <a:lnTo>
                    <a:pt x="2171065" y="44450"/>
                  </a:lnTo>
                  <a:lnTo>
                    <a:pt x="2183765" y="38100"/>
                  </a:lnTo>
                  <a:lnTo>
                    <a:pt x="2171065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76344" y="1650531"/>
              <a:ext cx="534924" cy="525701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2849879" y="2987039"/>
            <a:ext cx="3375660" cy="1654810"/>
            <a:chOff x="2849879" y="2987039"/>
            <a:chExt cx="3375660" cy="165481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20341" y="3802725"/>
              <a:ext cx="1103316" cy="839033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2849880" y="2987039"/>
              <a:ext cx="3375660" cy="1235710"/>
            </a:xfrm>
            <a:custGeom>
              <a:avLst/>
              <a:gdLst/>
              <a:ahLst/>
              <a:cxnLst/>
              <a:rect l="l" t="t" r="r" b="b"/>
              <a:pathLst>
                <a:path w="3375660" h="1235710">
                  <a:moveTo>
                    <a:pt x="1126236" y="1235633"/>
                  </a:moveTo>
                  <a:lnTo>
                    <a:pt x="1114209" y="1192987"/>
                  </a:lnTo>
                  <a:lnTo>
                    <a:pt x="1103122" y="1153655"/>
                  </a:lnTo>
                  <a:lnTo>
                    <a:pt x="1079601" y="1175067"/>
                  </a:lnTo>
                  <a:lnTo>
                    <a:pt x="56019" y="52031"/>
                  </a:lnTo>
                  <a:lnTo>
                    <a:pt x="66268" y="42672"/>
                  </a:lnTo>
                  <a:lnTo>
                    <a:pt x="79502" y="30607"/>
                  </a:lnTo>
                  <a:lnTo>
                    <a:pt x="0" y="0"/>
                  </a:lnTo>
                  <a:lnTo>
                    <a:pt x="23114" y="82042"/>
                  </a:lnTo>
                  <a:lnTo>
                    <a:pt x="46647" y="60579"/>
                  </a:lnTo>
                  <a:lnTo>
                    <a:pt x="1070190" y="1183627"/>
                  </a:lnTo>
                  <a:lnTo>
                    <a:pt x="1046734" y="1204988"/>
                  </a:lnTo>
                  <a:lnTo>
                    <a:pt x="1126236" y="1235633"/>
                  </a:lnTo>
                  <a:close/>
                </a:path>
                <a:path w="3375660" h="1235710">
                  <a:moveTo>
                    <a:pt x="3375533" y="0"/>
                  </a:moveTo>
                  <a:lnTo>
                    <a:pt x="3297047" y="33147"/>
                  </a:lnTo>
                  <a:lnTo>
                    <a:pt x="3321139" y="53759"/>
                  </a:lnTo>
                  <a:lnTo>
                    <a:pt x="2362708" y="1173619"/>
                  </a:lnTo>
                  <a:lnTo>
                    <a:pt x="2338578" y="1152969"/>
                  </a:lnTo>
                  <a:lnTo>
                    <a:pt x="2318004" y="1235633"/>
                  </a:lnTo>
                  <a:lnTo>
                    <a:pt x="2396490" y="1202512"/>
                  </a:lnTo>
                  <a:lnTo>
                    <a:pt x="2383625" y="1191514"/>
                  </a:lnTo>
                  <a:lnTo>
                    <a:pt x="2372347" y="1181874"/>
                  </a:lnTo>
                  <a:lnTo>
                    <a:pt x="3330791" y="62014"/>
                  </a:lnTo>
                  <a:lnTo>
                    <a:pt x="3354959" y="82677"/>
                  </a:lnTo>
                  <a:lnTo>
                    <a:pt x="3364560" y="44069"/>
                  </a:lnTo>
                  <a:lnTo>
                    <a:pt x="3375533" y="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471671" y="3029711"/>
              <a:ext cx="534924" cy="5334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94731" y="3029711"/>
              <a:ext cx="534924" cy="53340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7E26173-7DC6-4546-AB04-FB0D1251EB7B}"/>
              </a:ext>
            </a:extLst>
          </p:cNvPr>
          <p:cNvSpPr txBox="1"/>
          <p:nvPr/>
        </p:nvSpPr>
        <p:spPr>
          <a:xfrm>
            <a:off x="0" y="4272426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Multinodal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78320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5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80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Bases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 </a:t>
            </a: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datos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HTTP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88E208-A38F-9546-8957-3001EB9EA9FE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6C27A8-5F38-BE49-8C17-1583B0CF1160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658D53-7BFB-E846-97A8-57C8B67A66F3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FF3173-CFF9-C043-AC4A-1070CE8595F9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7D8AD9-A538-CE4B-A333-E45B8E674EF7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820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55" dirty="0">
                <a:solidFill>
                  <a:srgbClr val="FFFFFF"/>
                </a:solidFill>
              </a:rPr>
              <a:t>Previamen</a:t>
            </a:r>
            <a:r>
              <a:rPr sz="4800" spc="55" dirty="0">
                <a:solidFill>
                  <a:srgbClr val="FFFFFF"/>
                </a:solidFill>
              </a:rPr>
              <a:t>te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642D33-7872-1341-B32C-F2ACF8CC2DF9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0F9A50-DD91-1344-BDFD-51DA45A03855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F07A2B-7BC5-1046-8DC3-324D8A4CDFB0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B1760-220D-594E-8473-BF4CB7D9B8F3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D0A5A1-82C8-DE49-AA48-A663CCA78D3D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pic>
        <p:nvPicPr>
          <p:cNvPr id="1026" name="Picture 2" descr="Facebook - Inicia sesión o regístrate">
            <a:extLst>
              <a:ext uri="{FF2B5EF4-FFF2-40B4-BE49-F238E27FC236}">
                <a16:creationId xmlns:a16="http://schemas.microsoft.com/office/drawing/2014/main" id="{896132C7-396B-FD4F-9704-D47B37146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074572"/>
            <a:ext cx="761474" cy="76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7FC650-B194-6F45-8E8E-89D1AF8D2DF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5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Nueva política de Instagram suspensión y cierre de cuentas | Luces ...">
            <a:extLst>
              <a:ext uri="{FF2B5EF4-FFF2-40B4-BE49-F238E27FC236}">
                <a16:creationId xmlns:a16="http://schemas.microsoft.com/office/drawing/2014/main" id="{2EBC91B7-E765-EB41-9902-FC3FA8120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4009100"/>
            <a:ext cx="86360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64E126-5FB8-A043-817D-62F9BFD2A43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60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31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34" dirty="0">
                <a:solidFill>
                  <a:srgbClr val="FFFFFF"/>
                </a:solidFill>
              </a:rPr>
              <a:t>LENGUAJES</a:t>
            </a:r>
            <a:endParaRPr sz="4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325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45" dirty="0"/>
              <a:t>Lengua</a:t>
            </a:r>
            <a:r>
              <a:rPr spc="60" dirty="0"/>
              <a:t>j</a:t>
            </a:r>
            <a:r>
              <a:rPr spc="190" dirty="0"/>
              <a:t>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0391" y="1505711"/>
            <a:ext cx="2333243" cy="233324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77795" y="1567891"/>
            <a:ext cx="1283125" cy="21840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1459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05" dirty="0">
                <a:solidFill>
                  <a:srgbClr val="FFFFFF"/>
                </a:solidFill>
              </a:rPr>
              <a:t>TECNOLOGÍAS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88340" y="2080387"/>
            <a:ext cx="3427729" cy="88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Hasta ahora sus competencias en</a:t>
            </a:r>
            <a:r>
              <a:rPr sz="1400" spc="-185" dirty="0">
                <a:latin typeface="Arial"/>
                <a:cs typeface="Arial"/>
              </a:rPr>
              <a:t> </a:t>
            </a:r>
            <a:r>
              <a:rPr sz="1400" spc="-5" dirty="0">
                <a:latin typeface="Arial"/>
                <a:cs typeface="Arial"/>
              </a:rPr>
              <a:t>software  </a:t>
            </a:r>
            <a:r>
              <a:rPr sz="1400" dirty="0">
                <a:latin typeface="Arial"/>
                <a:cs typeface="Arial"/>
              </a:rPr>
              <a:t>consisten en usar los recursos de un  </a:t>
            </a:r>
            <a:r>
              <a:rPr sz="1400" spc="-5" dirty="0">
                <a:latin typeface="Arial"/>
                <a:cs typeface="Arial"/>
              </a:rPr>
              <a:t>computador como </a:t>
            </a:r>
            <a:r>
              <a:rPr sz="1400" dirty="0">
                <a:latin typeface="Arial"/>
                <a:cs typeface="Arial"/>
              </a:rPr>
              <a:t>la pantalla  </a:t>
            </a:r>
            <a:r>
              <a:rPr sz="1400" spc="-5" dirty="0">
                <a:latin typeface="Arial"/>
                <a:cs typeface="Arial"/>
              </a:rPr>
              <a:t>mayoritariamente.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90550" y="491998"/>
            <a:ext cx="191960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165" dirty="0">
                <a:solidFill>
                  <a:srgbClr val="1F2729"/>
                </a:solidFill>
                <a:latin typeface="Calibri"/>
                <a:cs typeface="Calibri"/>
              </a:rPr>
              <a:t>Tec</a:t>
            </a:r>
            <a:r>
              <a:rPr sz="2800" spc="170" dirty="0">
                <a:solidFill>
                  <a:srgbClr val="1F2729"/>
                </a:solidFill>
                <a:latin typeface="Calibri"/>
                <a:cs typeface="Calibri"/>
              </a:rPr>
              <a:t>n</a:t>
            </a:r>
            <a:r>
              <a:rPr sz="2800" spc="75" dirty="0">
                <a:solidFill>
                  <a:srgbClr val="1F2729"/>
                </a:solidFill>
                <a:latin typeface="Calibri"/>
                <a:cs typeface="Calibri"/>
              </a:rPr>
              <a:t>o</a:t>
            </a:r>
            <a:r>
              <a:rPr sz="2800" spc="20" dirty="0">
                <a:solidFill>
                  <a:srgbClr val="1F2729"/>
                </a:solidFill>
                <a:latin typeface="Calibri"/>
                <a:cs typeface="Calibri"/>
              </a:rPr>
              <a:t>l</a:t>
            </a:r>
            <a:r>
              <a:rPr sz="2800" spc="145" dirty="0">
                <a:solidFill>
                  <a:srgbClr val="1F2729"/>
                </a:solidFill>
                <a:latin typeface="Calibri"/>
                <a:cs typeface="Calibri"/>
              </a:rPr>
              <a:t>ogías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0550" y="1472945"/>
            <a:ext cx="273494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i="1" dirty="0">
                <a:solidFill>
                  <a:srgbClr val="006FC0"/>
                </a:solidFill>
                <a:latin typeface="Arial"/>
                <a:cs typeface="Arial"/>
              </a:rPr>
              <a:t>JA</a:t>
            </a:r>
            <a:r>
              <a:rPr sz="6000" i="1" spc="-10" dirty="0">
                <a:solidFill>
                  <a:srgbClr val="006FC0"/>
                </a:solidFill>
                <a:latin typeface="Arial"/>
                <a:cs typeface="Arial"/>
              </a:rPr>
              <a:t>X</a:t>
            </a:r>
            <a:r>
              <a:rPr sz="6000" i="1" spc="5" dirty="0">
                <a:solidFill>
                  <a:srgbClr val="006FC0"/>
                </a:solidFill>
                <a:latin typeface="Arial"/>
                <a:cs typeface="Arial"/>
              </a:rPr>
              <a:t>-</a:t>
            </a:r>
            <a:r>
              <a:rPr sz="6000" i="1" spc="-5" dirty="0">
                <a:solidFill>
                  <a:srgbClr val="006FC0"/>
                </a:solidFill>
                <a:latin typeface="Arial"/>
                <a:cs typeface="Arial"/>
              </a:rPr>
              <a:t>RS</a:t>
            </a:r>
            <a:endParaRPr sz="60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72202" y="954024"/>
            <a:ext cx="2749293" cy="142036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57950" y="2983992"/>
            <a:ext cx="4723348" cy="179984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874008" y="1313688"/>
            <a:ext cx="1395984" cy="1309116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04749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70" dirty="0">
                <a:solidFill>
                  <a:srgbClr val="FFFFFF"/>
                </a:solidFill>
              </a:rPr>
              <a:t>PROTOCOLOS</a:t>
            </a:r>
            <a:endParaRPr sz="4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Protocolos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5462" y="1255207"/>
            <a:ext cx="2134352" cy="362895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CALIFICACIÓN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34571522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4638-7472-3244-9F0D-2D6B1608F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30887"/>
          </a:xfrm>
        </p:spPr>
        <p:txBody>
          <a:bodyPr/>
          <a:lstStyle/>
          <a:p>
            <a:r>
              <a:rPr lang="en-US" dirty="0" err="1"/>
              <a:t>Calificación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D05AC6A-4F46-1849-94B9-1703F223F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128539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07781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CLASES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461152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Clases</a:t>
            </a:r>
            <a:endParaRPr spc="85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13A711-D5CA-324F-907A-389BE29694F3}"/>
              </a:ext>
            </a:extLst>
          </p:cNvPr>
          <p:cNvSpPr/>
          <p:nvPr/>
        </p:nvSpPr>
        <p:spPr>
          <a:xfrm>
            <a:off x="3200400" y="30289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Conceptual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4A7E-7B2E-E245-B312-FDF3424D6283}"/>
              </a:ext>
            </a:extLst>
          </p:cNvPr>
          <p:cNvSpPr/>
          <p:nvPr/>
        </p:nvSpPr>
        <p:spPr>
          <a:xfrm>
            <a:off x="3200400" y="37147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Implementación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FCAB62-A515-D94F-9650-7361C49BE1DD}"/>
              </a:ext>
            </a:extLst>
          </p:cNvPr>
          <p:cNvSpPr/>
          <p:nvPr/>
        </p:nvSpPr>
        <p:spPr>
          <a:xfrm>
            <a:off x="32004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724576-3B22-4642-A4FB-E1D56DEED9BF}"/>
              </a:ext>
            </a:extLst>
          </p:cNvPr>
          <p:cNvSpPr/>
          <p:nvPr/>
        </p:nvSpPr>
        <p:spPr>
          <a:xfrm>
            <a:off x="3200400" y="23431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Solución</a:t>
            </a:r>
            <a:r>
              <a:rPr lang="en-US" dirty="0"/>
              <a:t> de </a:t>
            </a:r>
            <a:r>
              <a:rPr lang="en-US" dirty="0" err="1"/>
              <a:t>dudas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420A8B-744C-BC41-B209-4AD15C7F0AFA}"/>
              </a:ext>
            </a:extLst>
          </p:cNvPr>
          <p:cNvSpPr txBox="1"/>
          <p:nvPr/>
        </p:nvSpPr>
        <p:spPr>
          <a:xfrm>
            <a:off x="3276600" y="113561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Condiciones</a:t>
            </a:r>
            <a:r>
              <a:rPr lang="en-US" dirty="0"/>
              <a:t> </a:t>
            </a:r>
            <a:r>
              <a:rPr lang="en-US" dirty="0" err="1"/>
              <a:t>normales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3775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Clases</a:t>
            </a:r>
            <a:endParaRPr spc="85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E976AA-D154-EC47-9936-4D17B214D991}"/>
              </a:ext>
            </a:extLst>
          </p:cNvPr>
          <p:cNvSpPr txBox="1"/>
          <p:nvPr/>
        </p:nvSpPr>
        <p:spPr>
          <a:xfrm>
            <a:off x="762000" y="113561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Síncrono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CCCA05-13C7-4E43-AE6D-9772E6CDACFB}"/>
              </a:ext>
            </a:extLst>
          </p:cNvPr>
          <p:cNvSpPr txBox="1"/>
          <p:nvPr/>
        </p:nvSpPr>
        <p:spPr>
          <a:xfrm>
            <a:off x="6096000" y="113561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Asíncrono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ACC537-1877-354C-B1F5-10ED7D43D77A}"/>
              </a:ext>
            </a:extLst>
          </p:cNvPr>
          <p:cNvSpPr/>
          <p:nvPr/>
        </p:nvSpPr>
        <p:spPr>
          <a:xfrm>
            <a:off x="685800" y="30289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Conceptual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068485-D0F9-E44D-AA8E-1D6619B08278}"/>
              </a:ext>
            </a:extLst>
          </p:cNvPr>
          <p:cNvSpPr/>
          <p:nvPr/>
        </p:nvSpPr>
        <p:spPr>
          <a:xfrm>
            <a:off x="6019800" y="37147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Implementación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59BA80-9EAC-9844-976C-5E0119C21AEA}"/>
              </a:ext>
            </a:extLst>
          </p:cNvPr>
          <p:cNvSpPr/>
          <p:nvPr/>
        </p:nvSpPr>
        <p:spPr>
          <a:xfrm>
            <a:off x="6858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711BCC-1F5B-764F-B71E-3BE966731953}"/>
              </a:ext>
            </a:extLst>
          </p:cNvPr>
          <p:cNvSpPr/>
          <p:nvPr/>
        </p:nvSpPr>
        <p:spPr>
          <a:xfrm>
            <a:off x="685800" y="23431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Solución</a:t>
            </a:r>
            <a:r>
              <a:rPr lang="en-US" dirty="0"/>
              <a:t> de </a:t>
            </a:r>
            <a:r>
              <a:rPr lang="en-US" dirty="0" err="1"/>
              <a:t>dudas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0A46F5-00E3-FC43-886B-213441DCBFB6}"/>
              </a:ext>
            </a:extLst>
          </p:cNvPr>
          <p:cNvSpPr/>
          <p:nvPr/>
        </p:nvSpPr>
        <p:spPr>
          <a:xfrm>
            <a:off x="60198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90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3543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COMUNICACIÓN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79517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8098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Comunicación</a:t>
            </a:r>
            <a:endParaRPr spc="85" dirty="0"/>
          </a:p>
        </p:txBody>
      </p:sp>
      <p:pic>
        <p:nvPicPr>
          <p:cNvPr id="1030" name="Picture 6" descr="File:Slack Technologies Logo.svg - Wikimedia Commons">
            <a:extLst>
              <a:ext uri="{FF2B5EF4-FFF2-40B4-BE49-F238E27FC236}">
                <a16:creationId xmlns:a16="http://schemas.microsoft.com/office/drawing/2014/main" id="{5869F4A6-A45C-1049-992D-99C297411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038350"/>
            <a:ext cx="3678763" cy="93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ogo Moodle Universidad Icesi | Portal de Servicios">
            <a:extLst>
              <a:ext uri="{FF2B5EF4-FFF2-40B4-BE49-F238E27FC236}">
                <a16:creationId xmlns:a16="http://schemas.microsoft.com/office/drawing/2014/main" id="{1F3AC5C5-E5BF-6C4B-BB3E-0EA262549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82465"/>
            <a:ext cx="3860800" cy="2049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62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795527" y="0"/>
                  </a:moveTo>
                  <a:lnTo>
                    <a:pt x="0" y="0"/>
                  </a:lnTo>
                  <a:lnTo>
                    <a:pt x="0" y="728471"/>
                  </a:lnTo>
                  <a:lnTo>
                    <a:pt x="795527" y="728471"/>
                  </a:lnTo>
                  <a:lnTo>
                    <a:pt x="79552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0" y="728471"/>
                  </a:moveTo>
                  <a:lnTo>
                    <a:pt x="795527" y="728471"/>
                  </a:lnTo>
                  <a:lnTo>
                    <a:pt x="795527" y="0"/>
                  </a:lnTo>
                  <a:lnTo>
                    <a:pt x="0" y="0"/>
                  </a:lnTo>
                  <a:lnTo>
                    <a:pt x="0" y="728471"/>
                  </a:lnTo>
                  <a:close/>
                </a:path>
              </a:pathLst>
            </a:custGeom>
            <a:ln w="2590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10271" y="2435351"/>
              <a:ext cx="771144" cy="77114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75675" y="2225039"/>
              <a:ext cx="544068" cy="54406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798068" y="2155698"/>
            <a:ext cx="3558540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Luego en </a:t>
            </a:r>
            <a:r>
              <a:rPr sz="1400" spc="-5" dirty="0">
                <a:latin typeface="Arial"/>
                <a:cs typeface="Arial"/>
              </a:rPr>
              <a:t>estructuras </a:t>
            </a:r>
            <a:r>
              <a:rPr sz="1400" dirty="0">
                <a:latin typeface="Arial"/>
                <a:cs typeface="Arial"/>
              </a:rPr>
              <a:t>de datos </a:t>
            </a:r>
            <a:r>
              <a:rPr sz="1400" spc="-5" dirty="0">
                <a:latin typeface="Arial"/>
                <a:cs typeface="Arial"/>
              </a:rPr>
              <a:t>aprendieron</a:t>
            </a:r>
            <a:r>
              <a:rPr sz="1400" spc="-16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  hacer código con datos </a:t>
            </a:r>
            <a:r>
              <a:rPr sz="1400" spc="-5" dirty="0">
                <a:latin typeface="Arial"/>
                <a:cs typeface="Arial"/>
              </a:rPr>
              <a:t>estructurados </a:t>
            </a:r>
            <a:r>
              <a:rPr sz="1400" dirty="0">
                <a:latin typeface="Arial"/>
                <a:cs typeface="Arial"/>
              </a:rPr>
              <a:t>y bien  </a:t>
            </a:r>
            <a:r>
              <a:rPr sz="1400" spc="-5" dirty="0">
                <a:latin typeface="Arial"/>
                <a:cs typeface="Arial"/>
              </a:rPr>
              <a:t>formados.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6492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-805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10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Fundamentos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redes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5574" y="1806285"/>
            <a:ext cx="1403350" cy="2700655"/>
            <a:chOff x="475574" y="1806285"/>
            <a:chExt cx="1403350" cy="27006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5574" y="1806285"/>
              <a:ext cx="1104727" cy="83903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7378" y="3471818"/>
              <a:ext cx="921406" cy="103450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049273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4" h="567054">
                  <a:moveTo>
                    <a:pt x="696468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6468" y="566928"/>
                  </a:lnTo>
                  <a:lnTo>
                    <a:pt x="6964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9273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4" h="567054">
                  <a:moveTo>
                    <a:pt x="0" y="566928"/>
                  </a:moveTo>
                  <a:lnTo>
                    <a:pt x="696468" y="566928"/>
                  </a:lnTo>
                  <a:lnTo>
                    <a:pt x="696468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512" y="3942588"/>
              <a:ext cx="457200" cy="45720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88363" y="3739895"/>
              <a:ext cx="362712" cy="36271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405128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2660933" y="1806285"/>
            <a:ext cx="1406525" cy="2700655"/>
            <a:chOff x="2660933" y="1806285"/>
            <a:chExt cx="1406525" cy="270065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0933" y="1806285"/>
              <a:ext cx="1103316" cy="839033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45842" y="3471818"/>
              <a:ext cx="921406" cy="1034503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3237737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5" h="567054">
                  <a:moveTo>
                    <a:pt x="696467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6467" y="566928"/>
                  </a:lnTo>
                  <a:lnTo>
                    <a:pt x="69646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237737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5" h="567054">
                  <a:moveTo>
                    <a:pt x="0" y="566928"/>
                  </a:moveTo>
                  <a:lnTo>
                    <a:pt x="696467" y="566928"/>
                  </a:lnTo>
                  <a:lnTo>
                    <a:pt x="696467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36975" y="3942588"/>
              <a:ext cx="457200" cy="45720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76827" y="3739895"/>
              <a:ext cx="362712" cy="362712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3593591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4844882" y="1806285"/>
            <a:ext cx="1391285" cy="2700655"/>
            <a:chOff x="4844882" y="1806285"/>
            <a:chExt cx="1391285" cy="2700655"/>
          </a:xfrm>
        </p:grpSpPr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44882" y="1806285"/>
              <a:ext cx="1104727" cy="83903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15910" y="3471818"/>
              <a:ext cx="920099" cy="1034503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540638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697991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7991" y="566928"/>
                  </a:lnTo>
                  <a:lnTo>
                    <a:pt x="69799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40638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0" y="566928"/>
                  </a:moveTo>
                  <a:lnTo>
                    <a:pt x="697991" y="566928"/>
                  </a:lnTo>
                  <a:lnTo>
                    <a:pt x="697991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05627" y="3942588"/>
              <a:ext cx="458724" cy="4572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45479" y="3739895"/>
              <a:ext cx="362712" cy="362712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5779007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27"/>
          <p:cNvGrpSpPr/>
          <p:nvPr/>
        </p:nvGrpSpPr>
        <p:grpSpPr>
          <a:xfrm>
            <a:off x="7028774" y="1806285"/>
            <a:ext cx="1409700" cy="2700655"/>
            <a:chOff x="7028774" y="1806285"/>
            <a:chExt cx="1409700" cy="2700655"/>
          </a:xfrm>
        </p:grpSpPr>
        <p:pic>
          <p:nvPicPr>
            <p:cNvPr id="28" name="object 2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8774" y="1806285"/>
              <a:ext cx="1104727" cy="839033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16674" y="3471818"/>
              <a:ext cx="921406" cy="1034503"/>
            </a:xfrm>
            <a:prstGeom prst="rect">
              <a:avLst/>
            </a:prstGeom>
          </p:spPr>
        </p:pic>
        <p:sp>
          <p:nvSpPr>
            <p:cNvPr id="30" name="object 30"/>
            <p:cNvSpPr/>
            <p:nvPr/>
          </p:nvSpPr>
          <p:spPr>
            <a:xfrm>
              <a:off x="760856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697992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7992" y="566928"/>
                  </a:lnTo>
                  <a:lnTo>
                    <a:pt x="69799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60856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0" y="566928"/>
                  </a:moveTo>
                  <a:lnTo>
                    <a:pt x="697992" y="566928"/>
                  </a:lnTo>
                  <a:lnTo>
                    <a:pt x="697992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7807" y="3942588"/>
              <a:ext cx="457200" cy="457200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47659" y="3739895"/>
              <a:ext cx="362711" cy="362712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7958327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2590800" y="1453896"/>
            <a:ext cx="990600" cy="894588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34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3664774" y="944118"/>
            <a:ext cx="4945826" cy="3736085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5CF7EA-37DE-564C-A630-51AFDA006E92}"/>
              </a:ext>
            </a:extLst>
          </p:cNvPr>
          <p:cNvSpPr/>
          <p:nvPr/>
        </p:nvSpPr>
        <p:spPr>
          <a:xfrm>
            <a:off x="2621277" y="2364412"/>
            <a:ext cx="938089" cy="2315791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22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316</Words>
  <Application>Microsoft Macintosh PowerPoint</Application>
  <PresentationFormat>On-screen Show (16:9)</PresentationFormat>
  <Paragraphs>114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Calibri</vt:lpstr>
      <vt:lpstr>Arial</vt:lpstr>
      <vt:lpstr>Office Theme</vt:lpstr>
      <vt:lpstr>Programación en red</vt:lpstr>
      <vt:lpstr>Previamente</vt:lpstr>
      <vt:lpstr>Previamente</vt:lpstr>
      <vt:lpstr>Previamente</vt:lpstr>
      <vt:lpstr>PowerPoint Presentation</vt:lpstr>
      <vt:lpstr>Unidad 1: Fundamentos de redes</vt:lpstr>
      <vt:lpstr>Unidad 1: Fundamentos de redes</vt:lpstr>
      <vt:lpstr>Unidad 1: Fundamentos de redes</vt:lpstr>
      <vt:lpstr>Unidad 1: Fundamentos de redes</vt:lpstr>
      <vt:lpstr>PowerPoint Presentation</vt:lpstr>
      <vt:lpstr>PowerPoint Presentation</vt:lpstr>
      <vt:lpstr>Unidad 2 y 3: TCP y UDP</vt:lpstr>
      <vt:lpstr>Unidad 2 y 3: TCP y UDP</vt:lpstr>
      <vt:lpstr>PowerPoint Presentation</vt:lpstr>
      <vt:lpstr>Bases de datos</vt:lpstr>
      <vt:lpstr>Bases de datos</vt:lpstr>
      <vt:lpstr>Bases de datos</vt:lpstr>
      <vt:lpstr>Bases de datos</vt:lpstr>
      <vt:lpstr>Bases de datos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LENGUAJES</vt:lpstr>
      <vt:lpstr>Lenguajes</vt:lpstr>
      <vt:lpstr>TECNOLOGÍAS</vt:lpstr>
      <vt:lpstr>PowerPoint Presentation</vt:lpstr>
      <vt:lpstr>PROTOCOLOS</vt:lpstr>
      <vt:lpstr>Protocolos</vt:lpstr>
      <vt:lpstr>CALIFICACIÓN</vt:lpstr>
      <vt:lpstr>Calificación</vt:lpstr>
      <vt:lpstr>CLASES</vt:lpstr>
      <vt:lpstr>Clases</vt:lpstr>
      <vt:lpstr>Clases</vt:lpstr>
      <vt:lpstr>COMUNICACIÓN</vt:lpstr>
      <vt:lpstr>Comunicación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en red</dc:title>
  <dc:creator>Domiciano Rincon Nino</dc:creator>
  <cp:lastModifiedBy>Domiciano Rﭑηcφη</cp:lastModifiedBy>
  <cp:revision>5</cp:revision>
  <dcterms:created xsi:type="dcterms:W3CDTF">2020-05-22T21:35:32Z</dcterms:created>
  <dcterms:modified xsi:type="dcterms:W3CDTF">2020-08-11T16:18:36Z</dcterms:modified>
</cp:coreProperties>
</file>